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485" r:id="rId2"/>
    <p:sldId id="548" r:id="rId3"/>
    <p:sldId id="397" r:id="rId4"/>
    <p:sldId id="351" r:id="rId5"/>
    <p:sldId id="531" r:id="rId6"/>
    <p:sldId id="532" r:id="rId7"/>
    <p:sldId id="533" r:id="rId8"/>
    <p:sldId id="534" r:id="rId9"/>
    <p:sldId id="490" r:id="rId10"/>
    <p:sldId id="537" r:id="rId11"/>
    <p:sldId id="536" r:id="rId12"/>
    <p:sldId id="535" r:id="rId13"/>
    <p:sldId id="538" r:id="rId14"/>
    <p:sldId id="529" r:id="rId15"/>
    <p:sldId id="539" r:id="rId16"/>
    <p:sldId id="551" r:id="rId17"/>
    <p:sldId id="540" r:id="rId18"/>
    <p:sldId id="541" r:id="rId19"/>
    <p:sldId id="542" r:id="rId20"/>
    <p:sldId id="543" r:id="rId21"/>
    <p:sldId id="544" r:id="rId22"/>
    <p:sldId id="545" r:id="rId23"/>
    <p:sldId id="546" r:id="rId24"/>
    <p:sldId id="528" r:id="rId25"/>
    <p:sldId id="547" r:id="rId26"/>
    <p:sldId id="527" r:id="rId27"/>
    <p:sldId id="549" r:id="rId28"/>
    <p:sldId id="550" r:id="rId29"/>
    <p:sldId id="494" r:id="rId30"/>
    <p:sldId id="496" r:id="rId31"/>
    <p:sldId id="495" r:id="rId32"/>
    <p:sldId id="498" r:id="rId33"/>
  </p:sldIdLst>
  <p:sldSz cx="12192000" cy="6858000"/>
  <p:notesSz cx="9144000" cy="6858000"/>
  <p:embeddedFontLst>
    <p:embeddedFont>
      <p:font typeface="Ink Free" panose="03080402000500000000" pitchFamily="66"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48"/>
            <p14:sldId id="397"/>
            <p14:sldId id="351"/>
            <p14:sldId id="531"/>
            <p14:sldId id="532"/>
            <p14:sldId id="533"/>
            <p14:sldId id="534"/>
            <p14:sldId id="490"/>
            <p14:sldId id="537"/>
            <p14:sldId id="536"/>
            <p14:sldId id="535"/>
            <p14:sldId id="538"/>
            <p14:sldId id="529"/>
            <p14:sldId id="539"/>
            <p14:sldId id="551"/>
            <p14:sldId id="540"/>
            <p14:sldId id="541"/>
            <p14:sldId id="542"/>
            <p14:sldId id="543"/>
            <p14:sldId id="544"/>
            <p14:sldId id="545"/>
            <p14:sldId id="546"/>
            <p14:sldId id="528"/>
            <p14:sldId id="547"/>
            <p14:sldId id="527"/>
            <p14:sldId id="549"/>
            <p14:sldId id="550"/>
            <p14:sldId id="494"/>
            <p14:sldId id="496"/>
            <p14:sldId id="495"/>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B8C49-C8E6-42C4-9F16-6CDFF6EC6E89}" v="1" dt="2024-08-01T16:41:2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968" autoAdjust="0"/>
  </p:normalViewPr>
  <p:slideViewPr>
    <p:cSldViewPr snapToGrid="0">
      <p:cViewPr varScale="1">
        <p:scale>
          <a:sx n="58" d="100"/>
          <a:sy n="58" d="100"/>
        </p:scale>
        <p:origin x="68" y="120"/>
      </p:cViewPr>
      <p:guideLst/>
    </p:cSldViewPr>
  </p:slideViewPr>
  <p:notesTextViewPr>
    <p:cViewPr>
      <p:scale>
        <a:sx n="150" d="100"/>
        <a:sy n="15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dirty="0"/>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dirty="0"/>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dirty="0"/>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dirty="0"/>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dirty="0"/>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dirty="0"/>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dirty="0"/>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1DE7E-6B43-410A-BFB8-C0C196C40A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DD8C49-6E6F-4FFB-94E4-ACA2842F78A9}">
      <dgm:prSet/>
      <dgm:spPr/>
      <dgm:t>
        <a:bodyPr/>
        <a:lstStyle/>
        <a:p>
          <a:r>
            <a:rPr lang="en-US"/>
            <a:t>TDD: executable tests</a:t>
          </a:r>
        </a:p>
      </dgm:t>
    </dgm:pt>
    <dgm:pt modelId="{8B792802-08CA-42EB-BA40-3C0CF5C34705}" type="parTrans" cxnId="{C1A7BAC6-5EBA-4A64-8761-0404843A20C2}">
      <dgm:prSet/>
      <dgm:spPr/>
      <dgm:t>
        <a:bodyPr/>
        <a:lstStyle/>
        <a:p>
          <a:endParaRPr lang="en-US"/>
        </a:p>
      </dgm:t>
    </dgm:pt>
    <dgm:pt modelId="{7DD9EC09-64B5-4EB0-9693-DAEF9480CEFB}" type="sibTrans" cxnId="{C1A7BAC6-5EBA-4A64-8761-0404843A20C2}">
      <dgm:prSet/>
      <dgm:spPr/>
      <dgm:t>
        <a:bodyPr/>
        <a:lstStyle/>
        <a:p>
          <a:endParaRPr lang="en-US"/>
        </a:p>
      </dgm:t>
    </dgm:pt>
    <dgm:pt modelId="{7F9B749B-B77B-4E38-9CE7-3792D7866185}">
      <dgm:prSet/>
      <dgm:spPr/>
      <dgm:t>
        <a:bodyPr/>
        <a:lstStyle/>
        <a:p>
          <a:r>
            <a:rPr lang="en-US"/>
            <a:t>BDD: "scenarios"</a:t>
          </a:r>
        </a:p>
      </dgm:t>
    </dgm:pt>
    <dgm:pt modelId="{4C4F91F5-6F3A-427A-A4A4-ED5BFC87120C}" type="parTrans" cxnId="{AE56FD32-8FA6-4E95-BBF0-E982DE3C5F9A}">
      <dgm:prSet/>
      <dgm:spPr/>
      <dgm:t>
        <a:bodyPr/>
        <a:lstStyle/>
        <a:p>
          <a:endParaRPr lang="en-US"/>
        </a:p>
      </dgm:t>
    </dgm:pt>
    <dgm:pt modelId="{E9CF472B-8E6D-4CE6-BA9C-F409E781000C}" type="sibTrans" cxnId="{AE56FD32-8FA6-4E95-BBF0-E982DE3C5F9A}">
      <dgm:prSet/>
      <dgm:spPr/>
      <dgm:t>
        <a:bodyPr/>
        <a:lstStyle/>
        <a:p>
          <a:endParaRPr lang="en-US"/>
        </a:p>
      </dgm:t>
    </dgm:pt>
    <dgm:pt modelId="{BE5631D2-7048-4153-9CE1-610BD59DE6F8}">
      <dgm:prSet/>
      <dgm:spPr/>
      <dgm:t>
        <a:bodyPr/>
        <a:lstStyle/>
        <a:p>
          <a:r>
            <a:rPr lang="en-US"/>
            <a:t>DDD: an OO architecture</a:t>
          </a:r>
        </a:p>
      </dgm:t>
    </dgm:pt>
    <dgm:pt modelId="{58710710-82C8-4F3D-993C-859D242935C4}" type="parTrans" cxnId="{0A6B7002-DB04-4BDB-B80F-82AA80AFC2D9}">
      <dgm:prSet/>
      <dgm:spPr/>
      <dgm:t>
        <a:bodyPr/>
        <a:lstStyle/>
        <a:p>
          <a:endParaRPr lang="en-US"/>
        </a:p>
      </dgm:t>
    </dgm:pt>
    <dgm:pt modelId="{493EDB14-B11F-4F5D-8482-F249C032A642}" type="sibTrans" cxnId="{0A6B7002-DB04-4BDB-B80F-82AA80AFC2D9}">
      <dgm:prSet/>
      <dgm:spPr/>
      <dgm:t>
        <a:bodyPr/>
        <a:lstStyle/>
        <a:p>
          <a:endParaRPr lang="en-US"/>
        </a:p>
      </dgm:t>
    </dgm:pt>
    <dgm:pt modelId="{55ADAE41-12DC-4C03-942A-8F322D0B5FED}" type="pres">
      <dgm:prSet presAssocID="{7761DE7E-6B43-410A-BFB8-C0C196C40A10}" presName="linear" presStyleCnt="0">
        <dgm:presLayoutVars>
          <dgm:animLvl val="lvl"/>
          <dgm:resizeHandles val="exact"/>
        </dgm:presLayoutVars>
      </dgm:prSet>
      <dgm:spPr/>
    </dgm:pt>
    <dgm:pt modelId="{2A76C965-04F7-43CC-8361-3E620317D37E}" type="pres">
      <dgm:prSet presAssocID="{1DDD8C49-6E6F-4FFB-94E4-ACA2842F78A9}" presName="parentText" presStyleLbl="node1" presStyleIdx="0" presStyleCnt="3">
        <dgm:presLayoutVars>
          <dgm:chMax val="0"/>
          <dgm:bulletEnabled val="1"/>
        </dgm:presLayoutVars>
      </dgm:prSet>
      <dgm:spPr/>
    </dgm:pt>
    <dgm:pt modelId="{595B3450-DB84-4D58-BD0B-32F591FFC01C}" type="pres">
      <dgm:prSet presAssocID="{7DD9EC09-64B5-4EB0-9693-DAEF9480CEFB}" presName="spacer" presStyleCnt="0"/>
      <dgm:spPr/>
    </dgm:pt>
    <dgm:pt modelId="{BE93E21B-CA59-4845-871F-38D7B6AE90C5}" type="pres">
      <dgm:prSet presAssocID="{7F9B749B-B77B-4E38-9CE7-3792D7866185}" presName="parentText" presStyleLbl="node1" presStyleIdx="1" presStyleCnt="3">
        <dgm:presLayoutVars>
          <dgm:chMax val="0"/>
          <dgm:bulletEnabled val="1"/>
        </dgm:presLayoutVars>
      </dgm:prSet>
      <dgm:spPr/>
    </dgm:pt>
    <dgm:pt modelId="{4EB2F383-BC52-48E1-8D5D-A7992A77E90E}" type="pres">
      <dgm:prSet presAssocID="{E9CF472B-8E6D-4CE6-BA9C-F409E781000C}" presName="spacer" presStyleCnt="0"/>
      <dgm:spPr/>
    </dgm:pt>
    <dgm:pt modelId="{8A90D41A-6536-4AEC-8C26-07EA3178EB71}" type="pres">
      <dgm:prSet presAssocID="{BE5631D2-7048-4153-9CE1-610BD59DE6F8}" presName="parentText" presStyleLbl="node1" presStyleIdx="2" presStyleCnt="3">
        <dgm:presLayoutVars>
          <dgm:chMax val="0"/>
          <dgm:bulletEnabled val="1"/>
        </dgm:presLayoutVars>
      </dgm:prSet>
      <dgm:spPr/>
    </dgm:pt>
  </dgm:ptLst>
  <dgm:cxnLst>
    <dgm:cxn modelId="{0A6B7002-DB04-4BDB-B80F-82AA80AFC2D9}" srcId="{7761DE7E-6B43-410A-BFB8-C0C196C40A10}" destId="{BE5631D2-7048-4153-9CE1-610BD59DE6F8}" srcOrd="2" destOrd="0" parTransId="{58710710-82C8-4F3D-993C-859D242935C4}" sibTransId="{493EDB14-B11F-4F5D-8482-F249C032A642}"/>
    <dgm:cxn modelId="{AE56FD32-8FA6-4E95-BBF0-E982DE3C5F9A}" srcId="{7761DE7E-6B43-410A-BFB8-C0C196C40A10}" destId="{7F9B749B-B77B-4E38-9CE7-3792D7866185}" srcOrd="1" destOrd="0" parTransId="{4C4F91F5-6F3A-427A-A4A4-ED5BFC87120C}" sibTransId="{E9CF472B-8E6D-4CE6-BA9C-F409E781000C}"/>
    <dgm:cxn modelId="{1B30A640-6495-4DE8-8A5D-20C3C9510317}" type="presOf" srcId="{BE5631D2-7048-4153-9CE1-610BD59DE6F8}" destId="{8A90D41A-6536-4AEC-8C26-07EA3178EB71}" srcOrd="0" destOrd="0" presId="urn:microsoft.com/office/officeart/2005/8/layout/vList2"/>
    <dgm:cxn modelId="{10BAFF43-9F73-4B35-9552-228339E2B0FB}" type="presOf" srcId="{1DDD8C49-6E6F-4FFB-94E4-ACA2842F78A9}" destId="{2A76C965-04F7-43CC-8361-3E620317D37E}" srcOrd="0" destOrd="0" presId="urn:microsoft.com/office/officeart/2005/8/layout/vList2"/>
    <dgm:cxn modelId="{97F8128E-F834-4828-A004-E720A36106FD}" type="presOf" srcId="{7761DE7E-6B43-410A-BFB8-C0C196C40A10}" destId="{55ADAE41-12DC-4C03-942A-8F322D0B5FED}" srcOrd="0" destOrd="0" presId="urn:microsoft.com/office/officeart/2005/8/layout/vList2"/>
    <dgm:cxn modelId="{C1A7BAC6-5EBA-4A64-8761-0404843A20C2}" srcId="{7761DE7E-6B43-410A-BFB8-C0C196C40A10}" destId="{1DDD8C49-6E6F-4FFB-94E4-ACA2842F78A9}" srcOrd="0" destOrd="0" parTransId="{8B792802-08CA-42EB-BA40-3C0CF5C34705}" sibTransId="{7DD9EC09-64B5-4EB0-9693-DAEF9480CEFB}"/>
    <dgm:cxn modelId="{75FFC9DD-F025-4B60-AC2B-69DC5313F192}" type="presOf" srcId="{7F9B749B-B77B-4E38-9CE7-3792D7866185}" destId="{BE93E21B-CA59-4845-871F-38D7B6AE90C5}" srcOrd="0" destOrd="0" presId="urn:microsoft.com/office/officeart/2005/8/layout/vList2"/>
    <dgm:cxn modelId="{7FF9BFE2-6FFE-4057-8240-93CBC496D08D}" type="presParOf" srcId="{55ADAE41-12DC-4C03-942A-8F322D0B5FED}" destId="{2A76C965-04F7-43CC-8361-3E620317D37E}" srcOrd="0" destOrd="0" presId="urn:microsoft.com/office/officeart/2005/8/layout/vList2"/>
    <dgm:cxn modelId="{59B320F5-E372-4E3E-8FBD-938B074AFCEF}" type="presParOf" srcId="{55ADAE41-12DC-4C03-942A-8F322D0B5FED}" destId="{595B3450-DB84-4D58-BD0B-32F591FFC01C}" srcOrd="1" destOrd="0" presId="urn:microsoft.com/office/officeart/2005/8/layout/vList2"/>
    <dgm:cxn modelId="{BF285F54-2D3D-4DA6-AABE-3D0F24CBAE34}" type="presParOf" srcId="{55ADAE41-12DC-4C03-942A-8F322D0B5FED}" destId="{BE93E21B-CA59-4845-871F-38D7B6AE90C5}" srcOrd="2" destOrd="0" presId="urn:microsoft.com/office/officeart/2005/8/layout/vList2"/>
    <dgm:cxn modelId="{1F6731F4-9287-43E1-A710-4BB55060A04F}" type="presParOf" srcId="{55ADAE41-12DC-4C03-942A-8F322D0B5FED}" destId="{4EB2F383-BC52-48E1-8D5D-A7992A77E90E}" srcOrd="3" destOrd="0" presId="urn:microsoft.com/office/officeart/2005/8/layout/vList2"/>
    <dgm:cxn modelId="{86E485C7-D22D-4E67-8671-3F0948C81D58}" type="presParOf" srcId="{55ADAE41-12DC-4C03-942A-8F322D0B5FED}" destId="{8A90D41A-6536-4AEC-8C26-07EA3178EB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015" cy="1242935"/>
      </dsp:txXfrm>
    </dsp:sp>
    <dsp:sp modelId="{D527155E-0657-496B-926B-6BBC0B628D07}">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Do users know what they want?</a:t>
          </a:r>
        </a:p>
        <a:p>
          <a:pPr marL="0" lvl="0" indent="0" algn="l" defTabSz="577850">
            <a:lnSpc>
              <a:spcPct val="100000"/>
            </a:lnSpc>
            <a:spcBef>
              <a:spcPct val="0"/>
            </a:spcBef>
            <a:spcAft>
              <a:spcPct val="35000"/>
            </a:spcAft>
            <a:buNone/>
          </a:pPr>
          <a:r>
            <a:rPr lang="en-US" sz="1300" kern="1200" dirty="0"/>
            <a:t>Do users know what we don’t know?</a:t>
          </a:r>
        </a:p>
        <a:p>
          <a:pPr marL="0" lvl="0" indent="0" algn="l" defTabSz="577850">
            <a:lnSpc>
              <a:spcPct val="100000"/>
            </a:lnSpc>
            <a:spcBef>
              <a:spcPct val="0"/>
            </a:spcBef>
            <a:spcAft>
              <a:spcPct val="35000"/>
            </a:spcAft>
            <a:buNone/>
          </a:pPr>
          <a:r>
            <a:rPr lang="en-US" sz="1300" kern="1200" dirty="0"/>
            <a:t>Do we know who are users even are?</a:t>
          </a:r>
        </a:p>
      </dsp:txBody>
      <dsp:txXfrm>
        <a:off x="4984605" y="531"/>
        <a:ext cx="2902094" cy="1242935"/>
      </dsp:txXfrm>
    </dsp:sp>
    <dsp:sp modelId="{2E54C961-84EA-43A2-844C-C3CE78516CB0}">
      <dsp:nvSpPr>
        <dsp:cNvPr id="0" name=""/>
        <dsp:cNvSpPr/>
      </dsp:nvSpPr>
      <dsp:spPr>
        <a:xfrm>
          <a:off x="0" y="155420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scope</a:t>
          </a:r>
        </a:p>
      </dsp:txBody>
      <dsp:txXfrm>
        <a:off x="1435590" y="1554200"/>
        <a:ext cx="3549015" cy="1242935"/>
      </dsp:txXfrm>
    </dsp:sp>
    <dsp:sp modelId="{4FB2F518-2BF4-4FD7-A56E-47F3A3918E17}">
      <dsp:nvSpPr>
        <dsp:cNvPr id="0" name=""/>
        <dsp:cNvSpPr/>
      </dsp:nvSpPr>
      <dsp:spPr>
        <a:xfrm>
          <a:off x="4984605" y="155420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What are we building?</a:t>
          </a:r>
        </a:p>
        <a:p>
          <a:pPr marL="0" lvl="0" indent="0" algn="l" defTabSz="577850">
            <a:lnSpc>
              <a:spcPct val="100000"/>
            </a:lnSpc>
            <a:spcBef>
              <a:spcPct val="0"/>
            </a:spcBef>
            <a:spcAft>
              <a:spcPct val="35000"/>
            </a:spcAft>
            <a:buNone/>
          </a:pPr>
          <a:r>
            <a:rPr lang="en-US" sz="1300" kern="1200" dirty="0"/>
            <a:t>What non-functional quality attributes are included?</a:t>
          </a:r>
        </a:p>
      </dsp:txBody>
      <dsp:txXfrm>
        <a:off x="4984605" y="1554200"/>
        <a:ext cx="2902094" cy="1242935"/>
      </dsp:txXfrm>
    </dsp:sp>
    <dsp:sp modelId="{E18A13F9-D7A2-436B-8993-77DFC272C62C}">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0"/>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015" cy="1242935"/>
      </dsp:txXfrm>
    </dsp:sp>
    <dsp:sp modelId="{EA9947D3-2998-4B00-9B2A-15D759EFA191}">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Changing requirements over time</a:t>
          </a:r>
        </a:p>
      </dsp:txBody>
      <dsp:txXfrm>
        <a:off x="4984605" y="3107870"/>
        <a:ext cx="2902094"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C965-04F7-43CC-8361-3E620317D37E}">
      <dsp:nvSpPr>
        <dsp:cNvPr id="0" name=""/>
        <dsp:cNvSpPr/>
      </dsp:nvSpPr>
      <dsp:spPr>
        <a:xfrm>
          <a:off x="0" y="37667"/>
          <a:ext cx="5115491" cy="1549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TDD: executable tests</a:t>
          </a:r>
        </a:p>
      </dsp:txBody>
      <dsp:txXfrm>
        <a:off x="75630" y="113297"/>
        <a:ext cx="4964231" cy="1398021"/>
      </dsp:txXfrm>
    </dsp:sp>
    <dsp:sp modelId="{BE93E21B-CA59-4845-871F-38D7B6AE90C5}">
      <dsp:nvSpPr>
        <dsp:cNvPr id="0" name=""/>
        <dsp:cNvSpPr/>
      </dsp:nvSpPr>
      <dsp:spPr>
        <a:xfrm>
          <a:off x="0" y="1699268"/>
          <a:ext cx="5115491" cy="15492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BDD: "scenarios"</a:t>
          </a:r>
        </a:p>
      </dsp:txBody>
      <dsp:txXfrm>
        <a:off x="75630" y="1774898"/>
        <a:ext cx="4964231" cy="1398021"/>
      </dsp:txXfrm>
    </dsp:sp>
    <dsp:sp modelId="{8A90D41A-6536-4AEC-8C26-07EA3178EB71}">
      <dsp:nvSpPr>
        <dsp:cNvPr id="0" name=""/>
        <dsp:cNvSpPr/>
      </dsp:nvSpPr>
      <dsp:spPr>
        <a:xfrm>
          <a:off x="0" y="3360869"/>
          <a:ext cx="5115491" cy="1549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DDD: an OO architecture</a:t>
          </a:r>
        </a:p>
      </dsp:txBody>
      <dsp:txXfrm>
        <a:off x="75630" y="3436499"/>
        <a:ext cx="4964231" cy="13980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7E5181-6CF5-45F7-A87A-E0E0B1FD7549}" type="datetimeFigureOut">
              <a:rPr lang="en-US" smtClean="0"/>
              <a:t>12/30/2024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of satisfaction are, effectively, test cases – or templates for test cases. These kinds of tests are sometimes called “acceptance tests” because they constitute the end-user accepting that your software does what they want. </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83428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and COSs must be prioritized as Essential, Desirable or Extension.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86421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essential user stories constitutes the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on the project you get 100 points for delivering your MVP (all</a:t>
            </a:r>
          </a:p>
          <a:p>
            <a:r>
              <a:rPr lang="en-US" dirty="0"/>
              <a:t>essential user stories and their essential COSs) + up to 50 additional points for delivering</a:t>
            </a:r>
          </a:p>
          <a:p>
            <a:r>
              <a:rPr lang="en-US" dirty="0"/>
              <a:t>extra stories, so be careful about what you call "essential".  OTOH,</a:t>
            </a:r>
          </a:p>
          <a:p>
            <a:r>
              <a:rPr lang="en-US" dirty="0"/>
              <a:t>we will ask you to extend any project proposal that is too conservative.]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36959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details about what that means in the context of your project.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46725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91690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25444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is desirable, maybe it's essential.</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16045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30525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these COSs?  Are they all essential?  Can you think of any satisfaction conditions that might be desirable, but not essential?  What conditions might you want "in the next version" (those would be extensions).</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dirty="0"/>
          </a:p>
        </p:txBody>
      </p:sp>
    </p:spTree>
    <p:extLst>
      <p:ext uri="{BB962C8B-B14F-4D97-AF65-F5344CB8AC3E}">
        <p14:creationId xmlns:p14="http://schemas.microsoft.com/office/powerpoint/2010/main" val="2313477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What we've talked about so far are called "functional requirements"-- the minimum functions that a system must be able to perform.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But there are other kinds of requirements.  These are called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Non-functional requirements capture the </a:t>
            </a:r>
            <a:r>
              <a:rPr lang="en-US" sz="3600" i="1" dirty="0"/>
              <a:t>quality goals</a:t>
            </a:r>
            <a:r>
              <a:rPr lang="en-US" sz="3600" i="0" dirty="0"/>
              <a:t> of a system. </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Here are some obvious ones  &lt;read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dirty="0"/>
          </a:p>
        </p:txBody>
      </p:sp>
    </p:spTree>
    <p:extLst>
      <p:ext uri="{BB962C8B-B14F-4D97-AF65-F5344CB8AC3E}">
        <p14:creationId xmlns:p14="http://schemas.microsoft.com/office/powerpoint/2010/main" val="134526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dirty="0"/>
          </a:p>
        </p:txBody>
      </p:sp>
    </p:spTree>
    <p:extLst>
      <p:ext uri="{BB962C8B-B14F-4D97-AF65-F5344CB8AC3E}">
        <p14:creationId xmlns:p14="http://schemas.microsoft.com/office/powerpoint/2010/main" val="55907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dirty="0"/>
          </a:p>
        </p:txBody>
      </p:sp>
    </p:spTree>
    <p:extLst>
      <p:ext uri="{BB962C8B-B14F-4D97-AF65-F5344CB8AC3E}">
        <p14:creationId xmlns:p14="http://schemas.microsoft.com/office/powerpoint/2010/main" val="120946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are some other categories of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dirty="0"/>
          </a:p>
        </p:txBody>
      </p:sp>
    </p:spTree>
    <p:extLst>
      <p:ext uri="{BB962C8B-B14F-4D97-AF65-F5344CB8AC3E}">
        <p14:creationId xmlns:p14="http://schemas.microsoft.com/office/powerpoint/2010/main" val="1539519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dirty="0"/>
          </a:p>
        </p:txBody>
      </p:sp>
    </p:spTree>
    <p:extLst>
      <p:ext uri="{BB962C8B-B14F-4D97-AF65-F5344CB8AC3E}">
        <p14:creationId xmlns:p14="http://schemas.microsoft.com/office/powerpoint/2010/main" val="352352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is a 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a:t>Estimable (that is, </a:t>
            </a:r>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In  the real world, a rule of thumb is to average 3-4 days of work per story for a full-time developer.  For our projects, it might be something a single student might be able to accomplish in a week, along with their other obligations as a student.</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dirty="0"/>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&lt;Read slide.  Possible elaboration:&gt;</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we'll primarily be concerned with problems of understanding.  How do we get from a customer's vague notions of what they might want to something concrete enough to guide us to build it.</a:t>
            </a:r>
          </a:p>
          <a:p>
            <a:r>
              <a:rPr lang="en-US" dirty="0"/>
              <a:t>&lt;read slide&gt; </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487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these different methods have in common.  &lt;read slide&gt;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81861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"test-driven design", the desired behaviors are typically documented as sets of tests.</a:t>
            </a:r>
          </a:p>
          <a:p>
            <a:endParaRPr lang="en-US" dirty="0"/>
          </a:p>
          <a:p>
            <a:r>
              <a:rPr lang="en-US" dirty="0"/>
              <a:t>In "behavior-driven design", the desired behaviors are documented as "scenarios"-- descriptions of behaviors that are intended to be understandable by both customers and developers.</a:t>
            </a:r>
          </a:p>
          <a:p>
            <a:endParaRPr lang="en-US" dirty="0"/>
          </a:p>
          <a:p>
            <a:r>
              <a:rPr lang="en-US" dirty="0"/>
              <a:t>In "domain-driven design", the primary deliverable is a system architecture that describes the interactions between the different portions of the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0538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course, we'll try to document our requirements as "user stories".   Something like user stories show up in all these methods.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33299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concentrate on the user and their interaction with the new system.</a:t>
            </a:r>
          </a:p>
          <a:p>
            <a:endParaRPr lang="en-US" dirty="0"/>
          </a:p>
          <a:p>
            <a:r>
              <a:rPr lang="en-US" dirty="0"/>
              <a:t>A user story is a short simple description of ONE feature that can fit on a 3x5” card, written in the user’s language.</a:t>
            </a:r>
          </a:p>
          <a:p>
            <a:endParaRPr lang="en-US" dirty="0"/>
          </a:p>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describe the capabilities that your software should provide. How do we expect users to actually interact with our system, and what results should they see?</a:t>
            </a:r>
          </a:p>
          <a:p>
            <a:endParaRPr lang="en-US" dirty="0"/>
          </a:p>
          <a:p>
            <a:r>
              <a:rPr lang="en-US" dirty="0"/>
              <a:t>They do NOT directly describe the full behaviors of those capabilities.  For example: Under what circumstances should this capability be provided? What should happen if it can’t be provided?  These are details that will eventually need to be spelled out, but right now we want a bird's-eye view of the desired capabilities.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called “customer” stories, they are “user stories”. You might develop software for a self-driving car, and your customer is Tesla. But your user is Tesla’s customer. User stories force both you and your customer to focus on your user, who is presumably the one who wants to extract value from your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Why do we include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85594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12/30/2024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12/30/2024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12/30/2024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12/30/2024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12/30/2024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12/30/2024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12/30/2024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12/30/2024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12/30/2024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12/30/2024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12/30/2024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12/30/2024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12/30/2024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1.2: Requirements and User Stories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739-3C39-7F39-5721-7415C52157B4}"/>
              </a:ext>
            </a:extLst>
          </p:cNvPr>
          <p:cNvSpPr>
            <a:spLocks noGrp="1"/>
          </p:cNvSpPr>
          <p:nvPr>
            <p:ph type="title"/>
          </p:nvPr>
        </p:nvSpPr>
        <p:spPr/>
        <p:txBody>
          <a:bodyPr/>
          <a:lstStyle/>
          <a:p>
            <a:r>
              <a:rPr lang="en-US" dirty="0"/>
              <a:t>Properties of a user story</a:t>
            </a:r>
          </a:p>
        </p:txBody>
      </p:sp>
      <p:sp>
        <p:nvSpPr>
          <p:cNvPr id="3" name="Content Placeholder 2">
            <a:extLst>
              <a:ext uri="{FF2B5EF4-FFF2-40B4-BE49-F238E27FC236}">
                <a16:creationId xmlns:a16="http://schemas.microsoft.com/office/drawing/2014/main" id="{AA99B743-7A51-8048-3BE7-1FDFD10C4D5D}"/>
              </a:ext>
            </a:extLst>
          </p:cNvPr>
          <p:cNvSpPr>
            <a:spLocks noGrp="1"/>
          </p:cNvSpPr>
          <p:nvPr>
            <p:ph idx="1"/>
          </p:nvPr>
        </p:nvSpPr>
        <p:spPr/>
        <p:txBody>
          <a:bodyPr/>
          <a:lstStyle/>
          <a:p>
            <a:r>
              <a:rPr lang="en-US" dirty="0"/>
              <a:t>short: fits on a 3x5 card</a:t>
            </a:r>
          </a:p>
          <a:p>
            <a:r>
              <a:rPr lang="en-US" dirty="0"/>
              <a:t>may have prerequisites</a:t>
            </a:r>
          </a:p>
          <a:p>
            <a:r>
              <a:rPr lang="en-US" dirty="0"/>
              <a:t>has </a:t>
            </a:r>
            <a:r>
              <a:rPr lang="en-US" i="1" dirty="0">
                <a:solidFill>
                  <a:srgbClr val="FF0000"/>
                </a:solidFill>
              </a:rPr>
              <a:t>conditions of satisfaction </a:t>
            </a:r>
            <a:r>
              <a:rPr lang="en-US" dirty="0"/>
              <a:t>that expand on the details</a:t>
            </a:r>
            <a:endParaRPr lang="en-US" i="1" dirty="0"/>
          </a:p>
          <a:p>
            <a:r>
              <a:rPr lang="en-US" dirty="0"/>
              <a:t>has a priority</a:t>
            </a:r>
          </a:p>
          <a:p>
            <a:r>
              <a:rPr lang="en-US" dirty="0"/>
              <a:t>satisfies the INVEST criteria (more on this later)</a:t>
            </a:r>
          </a:p>
          <a:p>
            <a:endParaRPr lang="en-US" dirty="0"/>
          </a:p>
        </p:txBody>
      </p:sp>
      <p:sp>
        <p:nvSpPr>
          <p:cNvPr id="4" name="Slide Number Placeholder 3">
            <a:extLst>
              <a:ext uri="{FF2B5EF4-FFF2-40B4-BE49-F238E27FC236}">
                <a16:creationId xmlns:a16="http://schemas.microsoft.com/office/drawing/2014/main" id="{95B6AF0C-92A4-9D8C-B5E0-B7AF1E39A995}"/>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30233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2EFB-2EB0-C4DD-F4DE-D83EB1BCE22C}"/>
              </a:ext>
            </a:extLst>
          </p:cNvPr>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2FF46E70-7329-0FA0-260A-57ED59B3076F}"/>
              </a:ext>
            </a:extLst>
          </p:cNvPr>
          <p:cNvSpPr>
            <a:spLocks noGrp="1"/>
          </p:cNvSpPr>
          <p:nvPr>
            <p:ph idx="1"/>
          </p:nvPr>
        </p:nvSpPr>
        <p:spPr>
          <a:xfrm>
            <a:off x="838200" y="1500160"/>
            <a:ext cx="10251558" cy="4351338"/>
          </a:xfrm>
        </p:spPr>
        <p:txBody>
          <a:bodyPr/>
          <a:lstStyle/>
          <a:p>
            <a:r>
              <a:rPr lang="en-US" dirty="0"/>
              <a:t>As a online blackjack player, I want a game of blackjack implemented so that I can play blackjack with other users. (Essential)</a:t>
            </a:r>
          </a:p>
          <a:p>
            <a:r>
              <a:rPr lang="en-US" dirty="0"/>
              <a:t>As a citizen, I want to be able to report potholes so that the town can do something about them. (Essential)</a:t>
            </a:r>
          </a:p>
          <a:p>
            <a:r>
              <a:rPr lang="en-US" sz="2800" dirty="0">
                <a:solidFill>
                  <a:schemeClr val="tx1"/>
                </a:solidFill>
              </a:rPr>
              <a:t>As a College Administrator, I want a database to keep track of students, the courses they have taken, and the grades they received in those courses, so that I can advise them on their studies. (Essential)</a:t>
            </a:r>
          </a:p>
          <a:p>
            <a:endParaRPr lang="en-US" dirty="0"/>
          </a:p>
        </p:txBody>
      </p:sp>
      <p:sp>
        <p:nvSpPr>
          <p:cNvPr id="3" name="Slide Number Placeholder 2">
            <a:extLst>
              <a:ext uri="{FF2B5EF4-FFF2-40B4-BE49-F238E27FC236}">
                <a16:creationId xmlns:a16="http://schemas.microsoft.com/office/drawing/2014/main" id="{09E095DF-3E96-ADE3-FA16-A4BC24DEEF35}"/>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154023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Conditions of Satisfaction </a:t>
            </a:r>
            <a:r>
              <a:rPr lang="en-US" sz="3600" dirty="0"/>
              <a:t>fill in details of the desired behavior</a:t>
            </a:r>
          </a:p>
        </p:txBody>
      </p:sp>
      <p:sp>
        <p:nvSpPr>
          <p:cNvPr id="3" name="Content Placeholder 2">
            <a:extLst>
              <a:ext uri="{FF2B5EF4-FFF2-40B4-BE49-F238E27FC236}">
                <a16:creationId xmlns:a16="http://schemas.microsoft.com/office/drawing/2014/main" id="{F5C55F82-9D75-24B5-DF43-65E733FDFC96}"/>
              </a:ext>
            </a:extLst>
          </p:cNvPr>
          <p:cNvSpPr>
            <a:spLocks noGrp="1"/>
          </p:cNvSpPr>
          <p:nvPr>
            <p:ph idx="1"/>
          </p:nvPr>
        </p:nvSpPr>
        <p:spPr>
          <a:xfrm>
            <a:off x="838200" y="1500160"/>
            <a:ext cx="5668926" cy="4351338"/>
          </a:xfrm>
        </p:spPr>
        <p:txBody>
          <a:bodyPr anchor="ctr"/>
          <a:lstStyle/>
          <a:p>
            <a:r>
              <a:rPr lang="en-US" dirty="0"/>
              <a:t>Each condition of satisfaction</a:t>
            </a:r>
          </a:p>
          <a:p>
            <a:pPr lvl="1"/>
            <a:r>
              <a:rPr lang="en-US" dirty="0"/>
              <a:t>Describes a testable behavior, from the user's point of view</a:t>
            </a:r>
          </a:p>
          <a:p>
            <a:pPr lvl="1"/>
            <a:r>
              <a:rPr lang="en-US" dirty="0"/>
              <a:t>Must have a priority</a:t>
            </a:r>
          </a:p>
          <a:p>
            <a:pPr lvl="1"/>
            <a:r>
              <a:rPr lang="en-US" dirty="0"/>
              <a:t>Should be numbered within its user story</a:t>
            </a:r>
          </a:p>
          <a:p>
            <a:pPr lvl="1"/>
            <a:endParaRPr lang="en-US" dirty="0"/>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12</a:t>
            </a:fld>
            <a:endParaRPr lang="en-US"/>
          </a:p>
        </p:txBody>
      </p:sp>
      <p:pic>
        <p:nvPicPr>
          <p:cNvPr id="9" name="Picture 8" descr="A person looking through a magnifying glass&#10;&#10;Description automatically generated">
            <a:extLst>
              <a:ext uri="{FF2B5EF4-FFF2-40B4-BE49-F238E27FC236}">
                <a16:creationId xmlns:a16="http://schemas.microsoft.com/office/drawing/2014/main" id="{D2A5BAD6-820A-5C94-6B87-27E940A1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6" y="1656502"/>
            <a:ext cx="5134172" cy="4351338"/>
          </a:xfrm>
          <a:prstGeom prst="rect">
            <a:avLst/>
          </a:prstGeom>
        </p:spPr>
      </p:pic>
    </p:spTree>
    <p:extLst>
      <p:ext uri="{BB962C8B-B14F-4D97-AF65-F5344CB8AC3E}">
        <p14:creationId xmlns:p14="http://schemas.microsoft.com/office/powerpoint/2010/main" val="152393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4869-2C77-F7D4-D6A7-7F1D783D8625}"/>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E623469-B2A7-CC30-8109-4598042F8C83}"/>
              </a:ext>
            </a:extLst>
          </p:cNvPr>
          <p:cNvSpPr>
            <a:spLocks noGrp="1"/>
          </p:cNvSpPr>
          <p:nvPr>
            <p:ph idx="1"/>
          </p:nvPr>
        </p:nvSpPr>
        <p:spPr>
          <a:xfrm>
            <a:off x="838200" y="1500160"/>
            <a:ext cx="11017102" cy="4351338"/>
          </a:xfrm>
        </p:spPr>
        <p:txBody>
          <a:bodyPr>
            <a:normAutofit/>
          </a:bodyPr>
          <a:lstStyle/>
          <a:p>
            <a:pPr>
              <a:buFontTx/>
              <a:buChar char="-"/>
            </a:pPr>
            <a:r>
              <a:rPr lang="en-US" dirty="0"/>
              <a:t>1.1 There should be an accessible blackjack table (Essential)</a:t>
            </a:r>
          </a:p>
          <a:p>
            <a:pPr>
              <a:buFontTx/>
              <a:buChar char="-"/>
            </a:pPr>
            <a:r>
              <a:rPr lang="en-US" dirty="0"/>
              <a:t>1.2 A user can initiate a game of blackjack (Essential)</a:t>
            </a:r>
          </a:p>
          <a:p>
            <a:pPr marL="0" indent="0">
              <a:buNone/>
            </a:pPr>
            <a:r>
              <a:rPr lang="en-US" dirty="0"/>
              <a:t>- 1.3 Users can enter a blackjack table as a player if no other player is currently occupying the slot (Essential)</a:t>
            </a:r>
          </a:p>
          <a:p>
            <a:pPr marL="0" indent="0">
              <a:buNone/>
            </a:pPr>
            <a:r>
              <a:rPr lang="en-US" dirty="0"/>
              <a:t>- 1.4 Players can successfully hit (take a card) each turn (Essential)</a:t>
            </a:r>
          </a:p>
          <a:p>
            <a:pPr marL="0" indent="0">
              <a:buNone/>
            </a:pPr>
            <a:r>
              <a:rPr lang="en-US" dirty="0"/>
              <a:t>- 1.5 Players can successfully stand (refrain from taking a card) each turn (Essential)</a:t>
            </a:r>
          </a:p>
          <a:p>
            <a:pPr marL="0" indent="0">
              <a:buNone/>
            </a:pPr>
            <a:r>
              <a:rPr lang="en-US" dirty="0"/>
              <a:t>- 1.6 Players successfully win if the dealer goes above 21 before me (Essential)</a:t>
            </a:r>
          </a:p>
          <a:p>
            <a:pPr marL="0" indent="0">
              <a:buNone/>
            </a:pPr>
            <a:endParaRPr lang="en-US" dirty="0"/>
          </a:p>
        </p:txBody>
      </p:sp>
      <p:sp>
        <p:nvSpPr>
          <p:cNvPr id="4" name="Slide Number Placeholder 3">
            <a:extLst>
              <a:ext uri="{FF2B5EF4-FFF2-40B4-BE49-F238E27FC236}">
                <a16:creationId xmlns:a16="http://schemas.microsoft.com/office/drawing/2014/main" id="{0251778F-494D-8F31-65BE-92ABC5F17472}"/>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88405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Priorities</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p:txBody>
          <a:bodyPr/>
          <a:lstStyle/>
          <a:p>
            <a:r>
              <a:rPr lang="en-US" b="1" dirty="0"/>
              <a:t>Essential</a:t>
            </a:r>
            <a:r>
              <a:rPr lang="en-US" dirty="0"/>
              <a:t> means the project is useless without it.</a:t>
            </a:r>
          </a:p>
          <a:p>
            <a:r>
              <a:rPr lang="en-US" b="1" dirty="0"/>
              <a:t>Desirable</a:t>
            </a:r>
            <a:r>
              <a:rPr lang="en-US" dirty="0"/>
              <a:t> means the project is less usable without it, but is still usable.</a:t>
            </a:r>
          </a:p>
          <a:p>
            <a:r>
              <a:rPr lang="en-US" b="1" dirty="0"/>
              <a:t>Extension</a:t>
            </a:r>
            <a:r>
              <a:rPr lang="en-US" dirty="0"/>
              <a:t> describes a user story or COS that is may not be achievable within the scope of the project.  These might be things you'd want "in the next version".</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5333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9FA-2DD1-F031-23A9-C67BA8BDAF84}"/>
              </a:ext>
            </a:extLst>
          </p:cNvPr>
          <p:cNvSpPr>
            <a:spLocks noGrp="1"/>
          </p:cNvSpPr>
          <p:nvPr>
            <p:ph type="title"/>
          </p:nvPr>
        </p:nvSpPr>
        <p:spPr/>
        <p:txBody>
          <a:bodyPr/>
          <a:lstStyle/>
          <a:p>
            <a:r>
              <a:rPr lang="en-US" dirty="0"/>
              <a:t>Minimum Viable Product</a:t>
            </a:r>
          </a:p>
        </p:txBody>
      </p:sp>
      <p:sp>
        <p:nvSpPr>
          <p:cNvPr id="3" name="Content Placeholder 2">
            <a:extLst>
              <a:ext uri="{FF2B5EF4-FFF2-40B4-BE49-F238E27FC236}">
                <a16:creationId xmlns:a16="http://schemas.microsoft.com/office/drawing/2014/main" id="{09A6719D-57E5-02B7-85B3-A2D9D72CE6EB}"/>
              </a:ext>
            </a:extLst>
          </p:cNvPr>
          <p:cNvSpPr>
            <a:spLocks noGrp="1"/>
          </p:cNvSpPr>
          <p:nvPr>
            <p:ph idx="1"/>
          </p:nvPr>
        </p:nvSpPr>
        <p:spPr/>
        <p:txBody>
          <a:bodyPr/>
          <a:lstStyle/>
          <a:p>
            <a:r>
              <a:rPr lang="en-US" dirty="0"/>
              <a:t>The set of essential user stories constitutes the minimum viable product (MVP)</a:t>
            </a:r>
          </a:p>
          <a:p>
            <a:r>
              <a:rPr lang="en-US" dirty="0"/>
              <a:t>A user story is "implemented " when all its essential COSs are implemented.</a:t>
            </a:r>
          </a:p>
          <a:p>
            <a:r>
              <a:rPr lang="en-US" dirty="0"/>
              <a:t>Caution: when proposing a project, don't make your MVP too hard to complete (but don't make it too easy, either)</a:t>
            </a:r>
          </a:p>
          <a:p>
            <a:endParaRPr lang="en-US" dirty="0"/>
          </a:p>
        </p:txBody>
      </p:sp>
      <p:sp>
        <p:nvSpPr>
          <p:cNvPr id="4" name="Slide Number Placeholder 3">
            <a:extLst>
              <a:ext uri="{FF2B5EF4-FFF2-40B4-BE49-F238E27FC236}">
                <a16:creationId xmlns:a16="http://schemas.microsoft.com/office/drawing/2014/main" id="{7FAB7E99-9521-348F-9751-CB42B55C0A2E}"/>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46718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4501-E998-B404-A794-D58E1744897A}"/>
              </a:ext>
            </a:extLst>
          </p:cNvPr>
          <p:cNvSpPr>
            <a:spLocks noGrp="1"/>
          </p:cNvSpPr>
          <p:nvPr>
            <p:ph type="title"/>
          </p:nvPr>
        </p:nvSpPr>
        <p:spPr/>
        <p:txBody>
          <a:bodyPr/>
          <a:lstStyle/>
          <a:p>
            <a:r>
              <a:rPr lang="en-US" dirty="0"/>
              <a:t>The MVP and Your Project Grade</a:t>
            </a:r>
          </a:p>
        </p:txBody>
      </p:sp>
      <p:sp>
        <p:nvSpPr>
          <p:cNvPr id="3" name="Content Placeholder 2">
            <a:extLst>
              <a:ext uri="{FF2B5EF4-FFF2-40B4-BE49-F238E27FC236}">
                <a16:creationId xmlns:a16="http://schemas.microsoft.com/office/drawing/2014/main" id="{584100D8-2FF6-6C62-D094-917FA47BDE00}"/>
              </a:ext>
            </a:extLst>
          </p:cNvPr>
          <p:cNvSpPr>
            <a:spLocks noGrp="1"/>
          </p:cNvSpPr>
          <p:nvPr>
            <p:ph idx="1"/>
          </p:nvPr>
        </p:nvSpPr>
        <p:spPr/>
        <p:txBody>
          <a:bodyPr/>
          <a:lstStyle/>
          <a:p>
            <a:r>
              <a:rPr lang="en-US" dirty="0"/>
              <a:t>On your project, you will get 200 points (out of a total of 400) for code submission:</a:t>
            </a:r>
          </a:p>
          <a:p>
            <a:pPr lvl="1"/>
            <a:r>
              <a:rPr lang="en-US" dirty="0"/>
              <a:t>MVP (all essential user stories and their essential COSs delivered): 100 points</a:t>
            </a:r>
          </a:p>
          <a:p>
            <a:pPr lvl="1"/>
            <a:r>
              <a:rPr lang="en-US" dirty="0"/>
              <a:t>Extra features (desirable and optional features): 50 points</a:t>
            </a:r>
          </a:p>
          <a:p>
            <a:pPr lvl="1"/>
            <a:r>
              <a:rPr lang="en-US" dirty="0"/>
              <a:t>Testing: 50 points</a:t>
            </a:r>
          </a:p>
          <a:p>
            <a:r>
              <a:rPr lang="en-US" dirty="0"/>
              <a:t>SO: be realistic about what you call "essential"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8B02FC29-7EE8-33D0-E834-599AE8F4DE98}"/>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88512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uses in a subdivision">
            <a:extLst>
              <a:ext uri="{FF2B5EF4-FFF2-40B4-BE49-F238E27FC236}">
                <a16:creationId xmlns:a16="http://schemas.microsoft.com/office/drawing/2014/main" id="{FB7D5BAD-4DF8-F751-107B-2C480EECCD4F}"/>
              </a:ext>
            </a:extLst>
          </p:cNvPr>
          <p:cNvPicPr>
            <a:picLocks noChangeAspect="1"/>
          </p:cNvPicPr>
          <p:nvPr/>
        </p:nvPicPr>
        <p:blipFill>
          <a:blip r:embed="rId3"/>
          <a:srcRect l="5884" r="-1" b="-1"/>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2981F-0759-E0FA-980C-5FF8B69ADD43}"/>
              </a:ext>
            </a:extLst>
          </p:cNvPr>
          <p:cNvSpPr>
            <a:spLocks noGrp="1"/>
          </p:cNvSpPr>
          <p:nvPr>
            <p:ph type="title"/>
          </p:nvPr>
        </p:nvSpPr>
        <p:spPr>
          <a:xfrm>
            <a:off x="838200" y="365125"/>
            <a:ext cx="3822189" cy="1899912"/>
          </a:xfrm>
        </p:spPr>
        <p:txBody>
          <a:bodyPr>
            <a:normAutofit/>
          </a:bodyPr>
          <a:lstStyle/>
          <a:p>
            <a:r>
              <a:rPr lang="en-US" sz="3100"/>
              <a:t>Another Example: a Pothole reporting system</a:t>
            </a:r>
          </a:p>
        </p:txBody>
      </p:sp>
      <p:sp>
        <p:nvSpPr>
          <p:cNvPr id="3" name="Content Placeholder 2">
            <a:extLst>
              <a:ext uri="{FF2B5EF4-FFF2-40B4-BE49-F238E27FC236}">
                <a16:creationId xmlns:a16="http://schemas.microsoft.com/office/drawing/2014/main" id="{FEA918B7-4C5F-8518-63E1-5C4C6B7BC359}"/>
              </a:ext>
            </a:extLst>
          </p:cNvPr>
          <p:cNvSpPr>
            <a:spLocks noGrp="1"/>
          </p:cNvSpPr>
          <p:nvPr>
            <p:ph idx="1"/>
          </p:nvPr>
        </p:nvSpPr>
        <p:spPr>
          <a:xfrm>
            <a:off x="838200" y="2434201"/>
            <a:ext cx="3822189" cy="3742762"/>
          </a:xfrm>
        </p:spPr>
        <p:txBody>
          <a:bodyPr>
            <a:normAutofit/>
          </a:bodyPr>
          <a:lstStyle/>
          <a:p>
            <a:r>
              <a:rPr lang="en-US" sz="2000" dirty="0"/>
              <a:t> A town wants a system where citizens can a report potholes and the town can monitor progress on repairing them.</a:t>
            </a:r>
          </a:p>
        </p:txBody>
      </p:sp>
      <p:sp>
        <p:nvSpPr>
          <p:cNvPr id="4" name="Slide Number Placeholder 3">
            <a:extLst>
              <a:ext uri="{FF2B5EF4-FFF2-40B4-BE49-F238E27FC236}">
                <a16:creationId xmlns:a16="http://schemas.microsoft.com/office/drawing/2014/main" id="{994734E4-DCA6-ED3A-103F-1FBB293073F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145038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4A5A-ED45-14F0-82EC-BA0ECB44742B}"/>
              </a:ext>
            </a:extLst>
          </p:cNvPr>
          <p:cNvSpPr>
            <a:spLocks noGrp="1"/>
          </p:cNvSpPr>
          <p:nvPr>
            <p:ph type="title"/>
          </p:nvPr>
        </p:nvSpPr>
        <p:spPr/>
        <p:txBody>
          <a:bodyPr/>
          <a:lstStyle/>
          <a:p>
            <a:r>
              <a:rPr lang="en-US" dirty="0"/>
              <a:t>User Story #1</a:t>
            </a:r>
          </a:p>
        </p:txBody>
      </p:sp>
      <p:sp>
        <p:nvSpPr>
          <p:cNvPr id="3" name="Content Placeholder 2">
            <a:extLst>
              <a:ext uri="{FF2B5EF4-FFF2-40B4-BE49-F238E27FC236}">
                <a16:creationId xmlns:a16="http://schemas.microsoft.com/office/drawing/2014/main" id="{5C2B198A-4BD9-8A94-A124-7B3F56D2955C}"/>
              </a:ext>
            </a:extLst>
          </p:cNvPr>
          <p:cNvSpPr>
            <a:spLocks noGrp="1"/>
          </p:cNvSpPr>
          <p:nvPr>
            <p:ph idx="1"/>
          </p:nvPr>
        </p:nvSpPr>
        <p:spPr/>
        <p:txBody>
          <a:bodyPr/>
          <a:lstStyle/>
          <a:p>
            <a:r>
              <a:rPr lang="en-US" dirty="0"/>
              <a:t>As a citizen, I want to be able to report potholes so that the town can do something about them. (E)</a:t>
            </a:r>
          </a:p>
        </p:txBody>
      </p:sp>
      <p:sp>
        <p:nvSpPr>
          <p:cNvPr id="4" name="Slide Number Placeholder 3">
            <a:extLst>
              <a:ext uri="{FF2B5EF4-FFF2-40B4-BE49-F238E27FC236}">
                <a16:creationId xmlns:a16="http://schemas.microsoft.com/office/drawing/2014/main" id="{723C6E9F-E6BE-1DB1-1A2A-ECBC77E5494A}"/>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283934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D98E-5472-E530-DD2E-6E1802BCFCA4}"/>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86E00573-79BC-FAF6-9C28-90EB8A345C05}"/>
              </a:ext>
            </a:extLst>
          </p:cNvPr>
          <p:cNvSpPr>
            <a:spLocks noGrp="1"/>
          </p:cNvSpPr>
          <p:nvPr>
            <p:ph idx="1"/>
          </p:nvPr>
        </p:nvSpPr>
        <p:spPr>
          <a:xfrm>
            <a:off x="838200" y="1500160"/>
            <a:ext cx="10049540" cy="4351338"/>
          </a:xfrm>
        </p:spPr>
        <p:txBody>
          <a:bodyPr>
            <a:normAutofit/>
          </a:bodyPr>
          <a:lstStyle/>
          <a:p>
            <a:r>
              <a:rPr lang="en-US" dirty="0"/>
              <a:t>1.1 I should be able to report a pothole to the system (E)</a:t>
            </a:r>
          </a:p>
          <a:p>
            <a:r>
              <a:rPr lang="en-US" dirty="0"/>
              <a:t>1.2 I should be able to see whether the pothole I report has been repaired (E)</a:t>
            </a:r>
          </a:p>
          <a:p>
            <a:r>
              <a:rPr lang="en-US" dirty="0"/>
              <a:t>1.3 I should be able to see whether someone else has already reported a given pothole (D)</a:t>
            </a:r>
          </a:p>
          <a:p>
            <a:r>
              <a:rPr lang="en-US" dirty="0"/>
              <a:t>1.4 I should be able to see an estimated time when the pothole should be repaired (D)</a:t>
            </a:r>
          </a:p>
          <a:p>
            <a:endParaRPr lang="en-US" dirty="0"/>
          </a:p>
        </p:txBody>
      </p:sp>
      <p:sp>
        <p:nvSpPr>
          <p:cNvPr id="4" name="Slide Number Placeholder 3">
            <a:extLst>
              <a:ext uri="{FF2B5EF4-FFF2-40B4-BE49-F238E27FC236}">
                <a16:creationId xmlns:a16="http://schemas.microsoft.com/office/drawing/2014/main" id="{8F54511B-A92F-CD3A-1825-CA2491CCD033}"/>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29366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Define the notions of user stories and conditions of satisfaction, and give multiple examples</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dirty="0"/>
          </a:p>
        </p:txBody>
      </p:sp>
    </p:spTree>
    <p:extLst>
      <p:ext uri="{BB962C8B-B14F-4D97-AF65-F5344CB8AC3E}">
        <p14:creationId xmlns:p14="http://schemas.microsoft.com/office/powerpoint/2010/main" val="327708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FECE-982A-68AD-33C0-FADB0ECEAC70}"/>
              </a:ext>
            </a:extLst>
          </p:cNvPr>
          <p:cNvSpPr>
            <a:spLocks noGrp="1"/>
          </p:cNvSpPr>
          <p:nvPr>
            <p:ph type="title"/>
          </p:nvPr>
        </p:nvSpPr>
        <p:spPr/>
        <p:txBody>
          <a:bodyPr/>
          <a:lstStyle/>
          <a:p>
            <a:r>
              <a:rPr lang="en-US" dirty="0"/>
              <a:t>User Story #2</a:t>
            </a:r>
          </a:p>
        </p:txBody>
      </p:sp>
      <p:sp>
        <p:nvSpPr>
          <p:cNvPr id="3" name="Content Placeholder 2">
            <a:extLst>
              <a:ext uri="{FF2B5EF4-FFF2-40B4-BE49-F238E27FC236}">
                <a16:creationId xmlns:a16="http://schemas.microsoft.com/office/drawing/2014/main" id="{92F5E93F-826B-173F-2672-D74656C0CE5D}"/>
              </a:ext>
            </a:extLst>
          </p:cNvPr>
          <p:cNvSpPr>
            <a:spLocks noGrp="1"/>
          </p:cNvSpPr>
          <p:nvPr>
            <p:ph idx="1"/>
          </p:nvPr>
        </p:nvSpPr>
        <p:spPr/>
        <p:txBody>
          <a:bodyPr/>
          <a:lstStyle/>
          <a:p>
            <a:r>
              <a:rPr lang="en-US" dirty="0"/>
              <a:t>As a repair-truck driver, I want the system to display the potholes I should be working on today. (E)</a:t>
            </a:r>
          </a:p>
        </p:txBody>
      </p:sp>
      <p:sp>
        <p:nvSpPr>
          <p:cNvPr id="4" name="Slide Number Placeholder 3">
            <a:extLst>
              <a:ext uri="{FF2B5EF4-FFF2-40B4-BE49-F238E27FC236}">
                <a16:creationId xmlns:a16="http://schemas.microsoft.com/office/drawing/2014/main" id="{70076510-69D4-AC98-4890-8F145337C072}"/>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21182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F509-325C-2E10-8B51-0A2D68AEAA9A}"/>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CBB1E84F-2F63-BC6C-A225-EF6FC6AF5970}"/>
              </a:ext>
            </a:extLst>
          </p:cNvPr>
          <p:cNvSpPr>
            <a:spLocks noGrp="1"/>
          </p:cNvSpPr>
          <p:nvPr>
            <p:ph idx="1"/>
          </p:nvPr>
        </p:nvSpPr>
        <p:spPr>
          <a:xfrm>
            <a:off x="838199" y="1500160"/>
            <a:ext cx="9815623" cy="4351338"/>
          </a:xfrm>
        </p:spPr>
        <p:txBody>
          <a:bodyPr>
            <a:normAutofit/>
          </a:bodyPr>
          <a:lstStyle/>
          <a:p>
            <a:r>
              <a:rPr lang="en-US" dirty="0"/>
              <a:t>2.1 I should be able to see my list of potholes for today (E)</a:t>
            </a:r>
          </a:p>
          <a:p>
            <a:r>
              <a:rPr lang="en-US" dirty="0"/>
              <a:t>2.2 I should be able to report that I repaired a given pothole (E)</a:t>
            </a:r>
          </a:p>
          <a:p>
            <a:r>
              <a:rPr lang="en-US" dirty="0"/>
              <a:t>2.3 I should be able to report that I was unable to repair a given pothole, and to supply a reason (E)</a:t>
            </a:r>
          </a:p>
          <a:p>
            <a:r>
              <a:rPr lang="en-US" dirty="0"/>
              <a:t>2.4 My daily list of potholes should be listed in an order that cuts down the time I spend driving from job to job (D)</a:t>
            </a:r>
          </a:p>
          <a:p>
            <a:endParaRPr lang="en-US" dirty="0"/>
          </a:p>
        </p:txBody>
      </p:sp>
      <p:sp>
        <p:nvSpPr>
          <p:cNvPr id="4" name="Slide Number Placeholder 3">
            <a:extLst>
              <a:ext uri="{FF2B5EF4-FFF2-40B4-BE49-F238E27FC236}">
                <a16:creationId xmlns:a16="http://schemas.microsoft.com/office/drawing/2014/main" id="{42E1B159-DFF9-5C1E-761D-6E4AC20749E7}"/>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221674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5226-A378-2076-F502-857ABB7AF3AE}"/>
              </a:ext>
            </a:extLst>
          </p:cNvPr>
          <p:cNvSpPr>
            <a:spLocks noGrp="1"/>
          </p:cNvSpPr>
          <p:nvPr>
            <p:ph type="title"/>
          </p:nvPr>
        </p:nvSpPr>
        <p:spPr/>
        <p:txBody>
          <a:bodyPr/>
          <a:lstStyle/>
          <a:p>
            <a:r>
              <a:rPr lang="en-US" dirty="0"/>
              <a:t>User Story #3</a:t>
            </a:r>
          </a:p>
        </p:txBody>
      </p:sp>
      <p:sp>
        <p:nvSpPr>
          <p:cNvPr id="3" name="Content Placeholder 2">
            <a:extLst>
              <a:ext uri="{FF2B5EF4-FFF2-40B4-BE49-F238E27FC236}">
                <a16:creationId xmlns:a16="http://schemas.microsoft.com/office/drawing/2014/main" id="{276D5AE4-968D-3E05-4E3E-4D06828F5C68}"/>
              </a:ext>
            </a:extLst>
          </p:cNvPr>
          <p:cNvSpPr>
            <a:spLocks noGrp="1"/>
          </p:cNvSpPr>
          <p:nvPr>
            <p:ph idx="1"/>
          </p:nvPr>
        </p:nvSpPr>
        <p:spPr/>
        <p:txBody>
          <a:bodyPr/>
          <a:lstStyle/>
          <a:p>
            <a:r>
              <a:rPr lang="en-US" dirty="0"/>
              <a:t>As a maintenance supervisor, I want to be able to control the order in which potholes are repaired (D?)</a:t>
            </a:r>
          </a:p>
          <a:p>
            <a:endParaRPr lang="en-US" dirty="0"/>
          </a:p>
          <a:p>
            <a:endParaRPr lang="en-US" dirty="0"/>
          </a:p>
        </p:txBody>
      </p:sp>
      <p:sp>
        <p:nvSpPr>
          <p:cNvPr id="4" name="Slide Number Placeholder 3">
            <a:extLst>
              <a:ext uri="{FF2B5EF4-FFF2-40B4-BE49-F238E27FC236}">
                <a16:creationId xmlns:a16="http://schemas.microsoft.com/office/drawing/2014/main" id="{2B519DCE-6F48-BA3E-A368-668137E1BB7F}"/>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360966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1553-21A9-4B1E-36A1-6A886676B256}"/>
              </a:ext>
            </a:extLst>
          </p:cNvPr>
          <p:cNvSpPr>
            <a:spLocks noGrp="1"/>
          </p:cNvSpPr>
          <p:nvPr>
            <p:ph type="title"/>
          </p:nvPr>
        </p:nvSpPr>
        <p:spPr/>
        <p:txBody>
          <a:bodyPr/>
          <a:lstStyle/>
          <a:p>
            <a:r>
              <a:rPr lang="en-US" dirty="0"/>
              <a:t>Conditions of Satisfaction</a:t>
            </a:r>
          </a:p>
        </p:txBody>
      </p:sp>
      <p:sp>
        <p:nvSpPr>
          <p:cNvPr id="3" name="Content Placeholder 2">
            <a:extLst>
              <a:ext uri="{FF2B5EF4-FFF2-40B4-BE49-F238E27FC236}">
                <a16:creationId xmlns:a16="http://schemas.microsoft.com/office/drawing/2014/main" id="{2063F589-532D-2CFD-9162-6BFD9F3ABF62}"/>
              </a:ext>
            </a:extLst>
          </p:cNvPr>
          <p:cNvSpPr>
            <a:spLocks noGrp="1"/>
          </p:cNvSpPr>
          <p:nvPr>
            <p:ph idx="1"/>
          </p:nvPr>
        </p:nvSpPr>
        <p:spPr>
          <a:xfrm>
            <a:off x="838200" y="1500160"/>
            <a:ext cx="9943214" cy="4351338"/>
          </a:xfrm>
        </p:spPr>
        <p:txBody>
          <a:bodyPr>
            <a:normAutofit/>
          </a:bodyPr>
          <a:lstStyle/>
          <a:p>
            <a:r>
              <a:rPr lang="en-US" dirty="0"/>
              <a:t>3.1 I should be able to give a higher priority to potholes on a particular street (E)</a:t>
            </a:r>
          </a:p>
          <a:p>
            <a:r>
              <a:rPr lang="en-US" dirty="0"/>
              <a:t>3.2 I should be able to give a higher priority potholes in a particular neighborhood (E)</a:t>
            </a:r>
          </a:p>
          <a:p>
            <a:r>
              <a:rPr lang="en-US" dirty="0"/>
              <a:t>3.3 I should be able to see on a map where there are a lot of potholes (D)</a:t>
            </a:r>
          </a:p>
          <a:p>
            <a:r>
              <a:rPr lang="en-US" dirty="0"/>
              <a:t>3.4 I should be able to see on a map which potholes that have been reported multiple times (D)</a:t>
            </a:r>
          </a:p>
        </p:txBody>
      </p:sp>
      <p:sp>
        <p:nvSpPr>
          <p:cNvPr id="4" name="Slide Number Placeholder 3">
            <a:extLst>
              <a:ext uri="{FF2B5EF4-FFF2-40B4-BE49-F238E27FC236}">
                <a16:creationId xmlns:a16="http://schemas.microsoft.com/office/drawing/2014/main" id="{46BB35EA-567C-0303-B9BA-B38D71F23EE4}"/>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325460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a:xfrm>
            <a:off x="5297762" y="329184"/>
            <a:ext cx="6251110" cy="1783080"/>
          </a:xfrm>
        </p:spPr>
        <p:txBody>
          <a:bodyPr anchor="b">
            <a:normAutofit/>
          </a:bodyPr>
          <a:lstStyle/>
          <a:p>
            <a:r>
              <a:rPr lang="en-US" dirty="0"/>
              <a:t>Yet another example: a University Transcript database</a:t>
            </a:r>
          </a:p>
        </p:txBody>
      </p:sp>
      <p:pic>
        <p:nvPicPr>
          <p:cNvPr id="15" name="Picture 14" descr="Stack of books">
            <a:extLst>
              <a:ext uri="{FF2B5EF4-FFF2-40B4-BE49-F238E27FC236}">
                <a16:creationId xmlns:a16="http://schemas.microsoft.com/office/drawing/2014/main" id="{26553A73-90D4-0755-D0BD-BBF9B94EF23B}"/>
              </a:ext>
            </a:extLst>
          </p:cNvPr>
          <p:cNvPicPr>
            <a:picLocks noChangeAspect="1"/>
          </p:cNvPicPr>
          <p:nvPr/>
        </p:nvPicPr>
        <p:blipFill>
          <a:blip r:embed="rId3"/>
          <a:srcRect l="44051" r="106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a:xfrm>
            <a:off x="5297762" y="2706624"/>
            <a:ext cx="6251110" cy="3483864"/>
          </a:xfrm>
        </p:spPr>
        <p:txBody>
          <a:bodyPr>
            <a:normAutofit/>
          </a:bodyPr>
          <a:lstStyle/>
          <a:p>
            <a:endParaRPr lang="en-US" sz="2200"/>
          </a:p>
          <a:p>
            <a:pPr marL="0" indent="0">
              <a:buNone/>
            </a:pPr>
            <a:endParaRPr lang="en-US" sz="2200"/>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a:xfrm>
            <a:off x="10052978" y="6356350"/>
            <a:ext cx="1300821" cy="365125"/>
          </a:xfrm>
        </p:spPr>
        <p:txBody>
          <a:bodyPr>
            <a:normAutofit/>
          </a:bodyPr>
          <a:lstStyle/>
          <a:p>
            <a:pPr>
              <a:spcAft>
                <a:spcPts val="600"/>
              </a:spcAft>
            </a:pPr>
            <a:fld id="{20F37917-FD3A-4669-9018-DA04BCDD3D75}" type="slidenum">
              <a:rPr lang="en-US" smtClean="0"/>
              <a:pPr>
                <a:spcAft>
                  <a:spcPts val="600"/>
                </a:spcAft>
              </a:pPr>
              <a:t>24</a:t>
            </a:fld>
            <a:endParaRPr lang="en-US"/>
          </a:p>
        </p:txBody>
      </p:sp>
    </p:spTree>
    <p:extLst>
      <p:ext uri="{BB962C8B-B14F-4D97-AF65-F5344CB8AC3E}">
        <p14:creationId xmlns:p14="http://schemas.microsoft.com/office/powerpoint/2010/main" val="130343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a:xfrm>
            <a:off x="640080" y="325369"/>
            <a:ext cx="4368602" cy="1956841"/>
          </a:xfrm>
        </p:spPr>
        <p:txBody>
          <a:bodyPr anchor="b">
            <a:normAutofit/>
          </a:bodyPr>
          <a:lstStyle/>
          <a:p>
            <a:r>
              <a:rPr lang="en-US" dirty="0"/>
              <a:t>User Story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a:xfrm>
            <a:off x="640080" y="2872899"/>
            <a:ext cx="4243589" cy="3320668"/>
          </a:xfrm>
        </p:spPr>
        <p:txBody>
          <a:bodyPr>
            <a:normAutofit/>
          </a:bodyPr>
          <a:lstStyle/>
          <a:p>
            <a:r>
              <a:rPr lang="en-US" sz="2400" dirty="0"/>
              <a:t>As a College Administrator, I want a database to keep track of students, the courses they have taken, and the grades they received in those courses, so that I can advise them on their studies.</a:t>
            </a:r>
          </a:p>
          <a:p>
            <a:endParaRPr lang="en-US" sz="2200" dirty="0"/>
          </a:p>
          <a:p>
            <a:pPr marL="0" indent="0">
              <a:buNone/>
            </a:pPr>
            <a:endParaRPr lang="en-US" sz="2200" dirty="0"/>
          </a:p>
        </p:txBody>
      </p:sp>
      <p:pic>
        <p:nvPicPr>
          <p:cNvPr id="6" name="Picture 5" descr="Desks in empty classroom">
            <a:extLst>
              <a:ext uri="{FF2B5EF4-FFF2-40B4-BE49-F238E27FC236}">
                <a16:creationId xmlns:a16="http://schemas.microsoft.com/office/drawing/2014/main" id="{A1D5F13B-85D3-6647-C620-963D1004D32F}"/>
              </a:ext>
            </a:extLst>
          </p:cNvPr>
          <p:cNvPicPr>
            <a:picLocks noChangeAspect="1"/>
          </p:cNvPicPr>
          <p:nvPr/>
        </p:nvPicPr>
        <p:blipFill>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310838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normAutofit/>
          </a:bodyPr>
          <a:lstStyle/>
          <a:p>
            <a:pPr marL="0" indent="0">
              <a:buNone/>
            </a:pPr>
            <a:r>
              <a:rPr lang="en-US" dirty="0"/>
              <a:t>The database should allow me to:</a:t>
            </a:r>
          </a:p>
          <a:p>
            <a:pPr marL="971550" lvl="1" indent="-514350">
              <a:buFont typeface="+mj-lt"/>
              <a:buAutoNum type="arabicPeriod"/>
            </a:pPr>
            <a:r>
              <a:rPr lang="en-US" sz="2800" dirty="0">
                <a:solidFill>
                  <a:schemeClr val="tx1"/>
                </a:solidFill>
              </a:rPr>
              <a:t>Add a new student to the database</a:t>
            </a:r>
          </a:p>
          <a:p>
            <a:pPr marL="971550" lvl="1" indent="-514350">
              <a:buFont typeface="+mj-lt"/>
              <a:buAutoNum type="arabicPeriod"/>
            </a:pPr>
            <a:r>
              <a:rPr lang="en-US" sz="2800" dirty="0">
                <a:solidFill>
                  <a:schemeClr val="tx1"/>
                </a:solidFill>
              </a:rPr>
              <a:t>Add a new student with the same name as an existing student.</a:t>
            </a:r>
          </a:p>
          <a:p>
            <a:pPr marL="971550" lvl="1" indent="-514350">
              <a:buFont typeface="+mj-lt"/>
              <a:buAutoNum type="arabicPeriod"/>
            </a:pPr>
            <a:r>
              <a:rPr lang="en-US" sz="2800" dirty="0">
                <a:solidFill>
                  <a:schemeClr val="tx1"/>
                </a:solidFill>
              </a:rPr>
              <a:t>Retrieve the transcript for a student</a:t>
            </a:r>
          </a:p>
          <a:p>
            <a:pPr marL="971550" lvl="1" indent="-514350">
              <a:buFont typeface="+mj-lt"/>
              <a:buAutoNum type="arabicPeriod"/>
            </a:pPr>
            <a:r>
              <a:rPr lang="en-US" sz="2800" dirty="0">
                <a:solidFill>
                  <a:schemeClr val="tx1"/>
                </a:solidFill>
              </a:rPr>
              <a:t>Delete a student from the database</a:t>
            </a:r>
          </a:p>
          <a:p>
            <a:pPr marL="971550" lvl="1" indent="-514350">
              <a:buFont typeface="+mj-lt"/>
              <a:buAutoNum type="arabicPeriod"/>
            </a:pPr>
            <a:r>
              <a:rPr lang="en-US" sz="2800" dirty="0">
                <a:solidFill>
                  <a:schemeClr val="tx1"/>
                </a:solidFill>
              </a:rPr>
              <a:t>Add a new grade for an existing student</a:t>
            </a:r>
          </a:p>
          <a:p>
            <a:pPr marL="971550" lvl="1" indent="-514350">
              <a:buFont typeface="+mj-lt"/>
              <a:buAutoNum type="arabicPeriod"/>
            </a:pPr>
            <a:r>
              <a:rPr lang="en-US" sz="2800" dirty="0">
                <a:solidFill>
                  <a:schemeClr val="tx1"/>
                </a:solidFill>
              </a:rPr>
              <a:t>Find out the grade that a student got in a course that they took</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26</a:t>
            </a:fld>
            <a:endParaRPr lang="en-US" dirty="0"/>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 capture the </a:t>
            </a:r>
            <a:r>
              <a:rPr lang="en-US" i="1" dirty="0">
                <a:solidFill>
                  <a:srgbClr val="FF0000"/>
                </a:solidFill>
              </a:rPr>
              <a:t>quality goals </a:t>
            </a:r>
            <a:r>
              <a:rPr lang="en-US" dirty="0"/>
              <a:t>of the system:</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27</a:t>
            </a:fld>
            <a:endParaRPr lang="en-US" dirty="0"/>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lstStyle/>
          <a:p>
            <a:r>
              <a:rPr lang="en-US" dirty="0"/>
              <a:t>What other properties might a customer want to know about the product?</a:t>
            </a:r>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p:txBody>
      </p:sp>
    </p:spTree>
    <p:extLst>
      <p:ext uri="{BB962C8B-B14F-4D97-AF65-F5344CB8AC3E}">
        <p14:creationId xmlns:p14="http://schemas.microsoft.com/office/powerpoint/2010/main" val="181398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8C0E-1574-BBF6-88B1-AB9FF3A0FFAA}"/>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09A0602-C0AF-1851-FCAF-0C6C5D5BAE34}"/>
              </a:ext>
            </a:extLst>
          </p:cNvPr>
          <p:cNvSpPr>
            <a:spLocks noGrp="1"/>
          </p:cNvSpPr>
          <p:nvPr>
            <p:ph idx="1"/>
          </p:nvPr>
        </p:nvSpPr>
        <p:spPr/>
        <p:txBody>
          <a:bodyPr/>
          <a:lstStyle/>
          <a:p>
            <a:r>
              <a:rPr lang="en-US" dirty="0"/>
              <a:t>“With a 4-core server and 16 GB RAM, the system should be able to service at least 200 simultaneous clients with less than 300ms latency”</a:t>
            </a:r>
          </a:p>
          <a:p>
            <a:endParaRPr lang="en-US" dirty="0"/>
          </a:p>
        </p:txBody>
      </p:sp>
      <p:sp>
        <p:nvSpPr>
          <p:cNvPr id="4" name="Slide Number Placeholder 3">
            <a:extLst>
              <a:ext uri="{FF2B5EF4-FFF2-40B4-BE49-F238E27FC236}">
                <a16:creationId xmlns:a16="http://schemas.microsoft.com/office/drawing/2014/main" id="{8A3071A0-45E5-16FD-D5DF-6FC0E1B1672F}"/>
              </a:ext>
            </a:extLst>
          </p:cNvPr>
          <p:cNvSpPr>
            <a:spLocks noGrp="1"/>
          </p:cNvSpPr>
          <p:nvPr>
            <p:ph type="sldNum" sz="quarter" idx="12"/>
          </p:nvPr>
        </p:nvSpPr>
        <p:spPr/>
        <p:txBody>
          <a:bodyPr/>
          <a:lstStyle/>
          <a:p>
            <a:fld id="{20F37917-FD3A-4669-9018-DA04BCDD3D75}" type="slidenum">
              <a:rPr lang="en-US" smtClean="0"/>
              <a:t>28</a:t>
            </a:fld>
            <a:endParaRPr lang="en-US" dirty="0"/>
          </a:p>
        </p:txBody>
      </p:sp>
    </p:spTree>
    <p:extLst>
      <p:ext uri="{BB962C8B-B14F-4D97-AF65-F5344CB8AC3E}">
        <p14:creationId xmlns:p14="http://schemas.microsoft.com/office/powerpoint/2010/main" val="164557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normAutofit/>
          </a:bodyPr>
          <a:lstStyle/>
          <a:p>
            <a:r>
              <a:rPr lang="en-US" sz="3600" dirty="0"/>
              <a:t>Other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sz="half" idx="1"/>
          </p:nvPr>
        </p:nvSpPr>
        <p:spPr>
          <a:xfrm>
            <a:off x="838200" y="1825625"/>
            <a:ext cx="3149009" cy="4351338"/>
          </a:xfrm>
        </p:spPr>
        <p:txBody>
          <a:bodyPr>
            <a:normAutofit fontScale="92500" lnSpcReduction="20000"/>
          </a:bodyPr>
          <a:lstStyle/>
          <a:p>
            <a:r>
              <a:rPr lang="en-US" dirty="0"/>
              <a:t>Accessibility</a:t>
            </a:r>
          </a:p>
          <a:p>
            <a:r>
              <a:rPr lang="en-US" dirty="0"/>
              <a:t>Availability</a:t>
            </a:r>
          </a:p>
          <a:p>
            <a:r>
              <a:rPr lang="en-US" dirty="0"/>
              <a:t>Capacity</a:t>
            </a:r>
          </a:p>
          <a:p>
            <a:r>
              <a:rPr lang="en-US" dirty="0"/>
              <a:t>Efficiency</a:t>
            </a:r>
          </a:p>
          <a:p>
            <a:r>
              <a:rPr lang="en-US" dirty="0"/>
              <a:t>Performance</a:t>
            </a:r>
          </a:p>
          <a:p>
            <a:r>
              <a:rPr lang="en-US" dirty="0"/>
              <a:t>Privacy</a:t>
            </a:r>
          </a:p>
          <a:p>
            <a:r>
              <a:rPr lang="en-US" dirty="0"/>
              <a:t>Response Time</a:t>
            </a:r>
          </a:p>
          <a:p>
            <a:r>
              <a:rPr lang="en-US" dirty="0"/>
              <a:t>Security</a:t>
            </a:r>
          </a:p>
          <a:p>
            <a:r>
              <a:rPr lang="en-US" dirty="0"/>
              <a:t>Supportability</a:t>
            </a:r>
          </a:p>
          <a:p>
            <a:r>
              <a:rPr lang="en-US" dirty="0"/>
              <a:t>Usability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29</a:t>
            </a:fld>
            <a:endParaRPr lang="en-US" dirty="0"/>
          </a:p>
        </p:txBody>
      </p:sp>
    </p:spTree>
    <p:extLst>
      <p:ext uri="{BB962C8B-B14F-4D97-AF65-F5344CB8AC3E}">
        <p14:creationId xmlns:p14="http://schemas.microsoft.com/office/powerpoint/2010/main" val="270928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Still more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30</a:t>
            </a:fld>
            <a:endParaRPr lang="en-US" dirty="0"/>
          </a:p>
        </p:txBody>
      </p:sp>
    </p:spTree>
    <p:extLst>
      <p:ext uri="{BB962C8B-B14F-4D97-AF65-F5344CB8AC3E}">
        <p14:creationId xmlns:p14="http://schemas.microsoft.com/office/powerpoint/2010/main" val="667178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5626395" cy="4351338"/>
          </a:xfrm>
        </p:spPr>
        <p:txBody>
          <a:bodyPr/>
          <a:lstStyle/>
          <a:p>
            <a:r>
              <a:rPr lang="en-US" dirty="0"/>
              <a:t>Independent</a:t>
            </a:r>
          </a:p>
          <a:p>
            <a:r>
              <a:rPr lang="en-US" dirty="0"/>
              <a:t>Negotiable</a:t>
            </a:r>
          </a:p>
          <a:p>
            <a:r>
              <a:rPr lang="en-US" dirty="0"/>
              <a:t>Valuable (has value to client)</a:t>
            </a:r>
          </a:p>
          <a:p>
            <a:r>
              <a:rPr lang="en-US" dirty="0"/>
              <a:t>Estimable (able to estimate development effort)</a:t>
            </a:r>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31</a:t>
            </a:fld>
            <a:endParaRPr lang="en-US" dirty="0"/>
          </a:p>
        </p:txBody>
      </p:sp>
      <p:sp>
        <p:nvSpPr>
          <p:cNvPr id="4" name="TextBox 3">
            <a:extLst>
              <a:ext uri="{FF2B5EF4-FFF2-40B4-BE49-F238E27FC236}">
                <a16:creationId xmlns:a16="http://schemas.microsoft.com/office/drawing/2014/main" id="{BBE5534F-B4C0-3594-F3C0-6D8C94CA408D}"/>
              </a:ext>
            </a:extLst>
          </p:cNvPr>
          <p:cNvSpPr txBox="1"/>
          <p:nvPr/>
        </p:nvSpPr>
        <p:spPr>
          <a:xfrm>
            <a:off x="5897526" y="2597087"/>
            <a:ext cx="629447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i="1" dirty="0">
                <a:solidFill>
                  <a:srgbClr val="FF0000"/>
                </a:solidFill>
                <a:latin typeface="Ink Free" panose="03080402000500000000" pitchFamily="66" charset="0"/>
              </a:rPr>
              <a:t>As a &lt;role&gt; I want &lt;capability&gt; so that I can &lt;get some benefit&gt;</a:t>
            </a:r>
          </a:p>
        </p:txBody>
      </p:sp>
    </p:spTree>
    <p:extLst>
      <p:ext uri="{BB962C8B-B14F-4D97-AF65-F5344CB8AC3E}">
        <p14:creationId xmlns:p14="http://schemas.microsoft.com/office/powerpoint/2010/main" val="2607597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Define the notions of user stories and conditions of satisfaction, and give multiple examples</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67341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2305565379"/>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AB2A-F440-AC87-D1D6-59228B87B7AA}"/>
              </a:ext>
            </a:extLst>
          </p:cNvPr>
          <p:cNvSpPr>
            <a:spLocks noGrp="1"/>
          </p:cNvSpPr>
          <p:nvPr>
            <p:ph type="title"/>
          </p:nvPr>
        </p:nvSpPr>
        <p:spPr/>
        <p:txBody>
          <a:bodyPr/>
          <a:lstStyle/>
          <a:p>
            <a:r>
              <a:rPr lang="en-US" dirty="0"/>
              <a:t>How do we capture the requirements?</a:t>
            </a:r>
          </a:p>
        </p:txBody>
      </p:sp>
      <p:sp>
        <p:nvSpPr>
          <p:cNvPr id="3" name="Content Placeholder 2">
            <a:extLst>
              <a:ext uri="{FF2B5EF4-FFF2-40B4-BE49-F238E27FC236}">
                <a16:creationId xmlns:a16="http://schemas.microsoft.com/office/drawing/2014/main" id="{9ED6CEEF-1D52-6DAD-3291-6C2B7263C09C}"/>
              </a:ext>
            </a:extLst>
          </p:cNvPr>
          <p:cNvSpPr>
            <a:spLocks noGrp="1"/>
          </p:cNvSpPr>
          <p:nvPr>
            <p:ph idx="1"/>
          </p:nvPr>
        </p:nvSpPr>
        <p:spPr>
          <a:xfrm>
            <a:off x="838200" y="1500160"/>
            <a:ext cx="5715000" cy="4351338"/>
          </a:xfrm>
        </p:spPr>
        <p:txBody>
          <a:bodyPr/>
          <a:lstStyle/>
          <a:p>
            <a:r>
              <a:rPr lang="en-US" dirty="0"/>
              <a:t>There are many methodologies for this.</a:t>
            </a:r>
          </a:p>
          <a:p>
            <a:r>
              <a:rPr lang="en-US" dirty="0"/>
              <a:t>Often described as </a:t>
            </a:r>
            <a:r>
              <a:rPr lang="en-US" i="1" dirty="0">
                <a:latin typeface="Times New Roman" panose="02020603050405020304" pitchFamily="18" charset="0"/>
                <a:cs typeface="Times New Roman" panose="02020603050405020304" pitchFamily="18" charset="0"/>
              </a:rPr>
              <a:t>x</a:t>
            </a:r>
            <a:r>
              <a:rPr lang="en-US" dirty="0"/>
              <a:t>-Driven Design (for some </a:t>
            </a:r>
            <a:r>
              <a:rPr lang="en-US" i="1" dirty="0">
                <a:latin typeface="Times New Roman" panose="02020603050405020304" pitchFamily="18" charset="0"/>
                <a:cs typeface="Times New Roman" panose="02020603050405020304" pitchFamily="18" charset="0"/>
              </a:rPr>
              <a:t>x</a:t>
            </a:r>
            <a:r>
              <a:rPr lang="en-US" dirty="0"/>
              <a:t>)</a:t>
            </a:r>
          </a:p>
          <a:p>
            <a:r>
              <a:rPr lang="en-US" dirty="0"/>
              <a:t>They differ in scope &amp; details, but they have many features in common.</a:t>
            </a:r>
          </a:p>
        </p:txBody>
      </p:sp>
      <p:sp>
        <p:nvSpPr>
          <p:cNvPr id="4" name="Slide Number Placeholder 3">
            <a:extLst>
              <a:ext uri="{FF2B5EF4-FFF2-40B4-BE49-F238E27FC236}">
                <a16:creationId xmlns:a16="http://schemas.microsoft.com/office/drawing/2014/main" id="{25CD15F5-5F7F-3562-FAA9-035E16D18271}"/>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6" name="Picture 5" descr="A screenshot of a computer&#10;&#10;Description automatically generated">
            <a:extLst>
              <a:ext uri="{FF2B5EF4-FFF2-40B4-BE49-F238E27FC236}">
                <a16:creationId xmlns:a16="http://schemas.microsoft.com/office/drawing/2014/main" id="{58E6899D-E64A-6E6E-E61C-1B0B676F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1941">
            <a:off x="6839866" y="2085915"/>
            <a:ext cx="4366227" cy="3179827"/>
          </a:xfrm>
          <a:prstGeom prst="rect">
            <a:avLst/>
          </a:prstGeom>
        </p:spPr>
      </p:pic>
    </p:spTree>
    <p:extLst>
      <p:ext uri="{BB962C8B-B14F-4D97-AF65-F5344CB8AC3E}">
        <p14:creationId xmlns:p14="http://schemas.microsoft.com/office/powerpoint/2010/main" val="412915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AD7B-5666-420A-EE4C-D8615527EF0A}"/>
              </a:ext>
            </a:extLst>
          </p:cNvPr>
          <p:cNvSpPr>
            <a:spLocks noGrp="1"/>
          </p:cNvSpPr>
          <p:nvPr>
            <p:ph type="title"/>
          </p:nvPr>
        </p:nvSpPr>
        <p:spPr/>
        <p:txBody>
          <a:bodyPr/>
          <a:lstStyle/>
          <a:p>
            <a:r>
              <a:rPr lang="en-US" dirty="0"/>
              <a:t>Common Elements</a:t>
            </a:r>
          </a:p>
        </p:txBody>
      </p:sp>
      <p:sp>
        <p:nvSpPr>
          <p:cNvPr id="3" name="Content Placeholder 2">
            <a:extLst>
              <a:ext uri="{FF2B5EF4-FFF2-40B4-BE49-F238E27FC236}">
                <a16:creationId xmlns:a16="http://schemas.microsoft.com/office/drawing/2014/main" id="{D4C83EDF-C9D6-ED5A-3DD7-24DB0B2CCF20}"/>
              </a:ext>
            </a:extLst>
          </p:cNvPr>
          <p:cNvSpPr>
            <a:spLocks noGrp="1"/>
          </p:cNvSpPr>
          <p:nvPr>
            <p:ph idx="1"/>
          </p:nvPr>
        </p:nvSpPr>
        <p:spPr/>
        <p:txBody>
          <a:bodyPr/>
          <a:lstStyle/>
          <a:p>
            <a:pPr marL="514350" indent="-514350">
              <a:buFont typeface="+mj-lt"/>
              <a:buAutoNum type="arabicPeriod"/>
            </a:pPr>
            <a:r>
              <a:rPr lang="en-US" dirty="0"/>
              <a:t>Meet with stakeholders</a:t>
            </a:r>
          </a:p>
          <a:p>
            <a:pPr marL="514350" indent="-514350">
              <a:buFont typeface="+mj-lt"/>
              <a:buAutoNum type="arabicPeriod"/>
            </a:pPr>
            <a:r>
              <a:rPr lang="en-US" dirty="0"/>
              <a:t>Develop a common language</a:t>
            </a:r>
          </a:p>
          <a:p>
            <a:pPr marL="514350" indent="-514350">
              <a:buFont typeface="+mj-lt"/>
              <a:buAutoNum type="arabicPeriod"/>
            </a:pPr>
            <a:r>
              <a:rPr lang="en-US" dirty="0"/>
              <a:t>Collect desired system behaviors</a:t>
            </a:r>
          </a:p>
          <a:p>
            <a:pPr marL="514350" indent="-514350">
              <a:buFont typeface="+mj-lt"/>
              <a:buAutoNum type="arabicPeriod"/>
            </a:pPr>
            <a:r>
              <a:rPr lang="en-US" dirty="0"/>
              <a:t>Document the desired behaviors</a:t>
            </a:r>
          </a:p>
          <a:p>
            <a:pPr marL="514350" indent="-514350">
              <a:buFont typeface="+mj-lt"/>
              <a:buAutoNum type="arabicPeriod"/>
            </a:pPr>
            <a:r>
              <a:rPr lang="en-US" dirty="0"/>
              <a:t>Iterate and refine!!</a:t>
            </a:r>
          </a:p>
        </p:txBody>
      </p:sp>
      <p:sp>
        <p:nvSpPr>
          <p:cNvPr id="4" name="Slide Number Placeholder 3">
            <a:extLst>
              <a:ext uri="{FF2B5EF4-FFF2-40B4-BE49-F238E27FC236}">
                <a16:creationId xmlns:a16="http://schemas.microsoft.com/office/drawing/2014/main" id="{CB0C3A9D-C365-F3CA-D3F9-80309DA4F4A9}"/>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5" name="Picture 2">
            <a:extLst>
              <a:ext uri="{FF2B5EF4-FFF2-40B4-BE49-F238E27FC236}">
                <a16:creationId xmlns:a16="http://schemas.microsoft.com/office/drawing/2014/main" id="{21F1C902-2973-863F-54A8-8823C7E1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6805222" y="7858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6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2ED640B-FB50-F4A8-0FA1-C9DD39F29FE4}"/>
              </a:ext>
            </a:extLst>
          </p:cNvPr>
          <p:cNvSpPr>
            <a:spLocks noGrp="1"/>
          </p:cNvSpPr>
          <p:nvPr>
            <p:ph type="title"/>
          </p:nvPr>
        </p:nvSpPr>
        <p:spPr>
          <a:xfrm>
            <a:off x="804672" y="2023236"/>
            <a:ext cx="3659777" cy="2820908"/>
          </a:xfrm>
        </p:spPr>
        <p:txBody>
          <a:bodyPr>
            <a:normAutofit/>
          </a:bodyPr>
          <a:lstStyle/>
          <a:p>
            <a:r>
              <a:rPr lang="en-US" sz="3100">
                <a:solidFill>
                  <a:schemeClr val="tx2"/>
                </a:solidFill>
              </a:rPr>
              <a:t>Different Methodologies Produce Different Forms of documentation</a:t>
            </a:r>
          </a:p>
        </p:txBody>
      </p:sp>
      <p:sp>
        <p:nvSpPr>
          <p:cNvPr id="4" name="Slide Number Placeholder 3">
            <a:extLst>
              <a:ext uri="{FF2B5EF4-FFF2-40B4-BE49-F238E27FC236}">
                <a16:creationId xmlns:a16="http://schemas.microsoft.com/office/drawing/2014/main" id="{D821361E-9325-5CF5-0E34-325494D355C6}"/>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414F8497-CD1F-1908-35F2-474733AA49FD}"/>
              </a:ext>
            </a:extLst>
          </p:cNvPr>
          <p:cNvGraphicFramePr>
            <a:graphicFrameLocks noGrp="1"/>
          </p:cNvGraphicFramePr>
          <p:nvPr>
            <p:ph idx="1"/>
            <p:extLst>
              <p:ext uri="{D42A27DB-BD31-4B8C-83A1-F6EECF244321}">
                <p14:modId xmlns:p14="http://schemas.microsoft.com/office/powerpoint/2010/main" val="166238857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45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shot of a golf ball">
            <a:extLst>
              <a:ext uri="{FF2B5EF4-FFF2-40B4-BE49-F238E27FC236}">
                <a16:creationId xmlns:a16="http://schemas.microsoft.com/office/drawing/2014/main" id="{A1CABFF3-5E31-1A72-DB66-64BAE25A796A}"/>
              </a:ext>
            </a:extLst>
          </p:cNvPr>
          <p:cNvPicPr>
            <a:picLocks noChangeAspect="1"/>
          </p:cNvPicPr>
          <p:nvPr/>
        </p:nvPicPr>
        <p:blipFill>
          <a:blip r:embed="rId3"/>
          <a:srcRect t="15413"/>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F386A7-38D7-89B5-072B-9CA67FC3F82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5100">
                <a:solidFill>
                  <a:schemeClr val="bg1"/>
                </a:solidFill>
                <a:latin typeface="+mj-lt"/>
                <a:ea typeface="+mj-ea"/>
              </a:rPr>
              <a:t>We'll use a least-common-denominator approach: user stories</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5F01C4-108D-A9BB-9CB5-ED93CF29A798}"/>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20F37917-FD3A-4669-9018-DA04BCDD3D75}" type="slidenum">
              <a:rPr lang="en-US">
                <a:solidFill>
                  <a:schemeClr val="bg1"/>
                </a:solidFill>
                <a:latin typeface="Calibri" panose="020F0502020204030204"/>
              </a:rPr>
              <a:pPr>
                <a:spcAft>
                  <a:spcPts val="600"/>
                </a:spcAft>
                <a:defRPr/>
              </a:pPr>
              <a:t>8</a:t>
            </a:fld>
            <a:endParaRPr lang="en-US">
              <a:solidFill>
                <a:schemeClr val="bg1"/>
              </a:solidFill>
              <a:latin typeface="Calibri" panose="020F0502020204030204"/>
            </a:endParaRPr>
          </a:p>
        </p:txBody>
      </p:sp>
    </p:spTree>
    <p:extLst>
      <p:ext uri="{BB962C8B-B14F-4D97-AF65-F5344CB8AC3E}">
        <p14:creationId xmlns:p14="http://schemas.microsoft.com/office/powerpoint/2010/main" val="272861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User Stories </a:t>
            </a:r>
            <a:r>
              <a:rPr lang="en-US" sz="3600" dirty="0"/>
              <a:t>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1811593" y="1806137"/>
            <a:ext cx="8364794" cy="212365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400" b="1" i="1" dirty="0">
                <a:solidFill>
                  <a:srgbClr val="FF0000"/>
                </a:solidFill>
                <a:latin typeface="Ink Free" panose="03080402000500000000" pitchFamily="66" charset="0"/>
              </a:rPr>
              <a:t>As a &lt;role&gt; I want </a:t>
            </a:r>
          </a:p>
          <a:p>
            <a:r>
              <a:rPr lang="en-US" sz="4400" b="1" i="1" dirty="0">
                <a:solidFill>
                  <a:srgbClr val="FF0000"/>
                </a:solidFill>
                <a:latin typeface="Ink Free" panose="03080402000500000000" pitchFamily="66" charset="0"/>
              </a:rPr>
              <a:t>&lt;some capability&gt; </a:t>
            </a:r>
          </a:p>
          <a:p>
            <a:r>
              <a:rPr lang="en-US" sz="4400" b="1" i="1" dirty="0">
                <a:solidFill>
                  <a:srgbClr val="FF0000"/>
                </a:solidFill>
                <a:latin typeface="Ink Free" panose="03080402000500000000" pitchFamily="66" charset="0"/>
              </a:rPr>
              <a:t>so that I can &lt;get some benefit&gt;</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682" y="4046497"/>
            <a:ext cx="3612674" cy="24084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F03024-CCF0-F44F-1854-A3550D83F586}"/>
              </a:ext>
            </a:extLst>
          </p:cNvPr>
          <p:cNvSpPr txBox="1"/>
          <p:nvPr/>
        </p:nvSpPr>
        <p:spPr>
          <a:xfrm>
            <a:off x="984853" y="4243162"/>
            <a:ext cx="5626395" cy="169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600" dirty="0">
                <a:solidFill>
                  <a:schemeClr val="tx1"/>
                </a:solidFill>
              </a:rPr>
              <a:t>User stories specify what should happen, for whom, and why</a:t>
            </a:r>
          </a:p>
        </p:txBody>
      </p:sp>
    </p:spTree>
    <p:extLst>
      <p:ext uri="{BB962C8B-B14F-4D97-AF65-F5344CB8AC3E}">
        <p14:creationId xmlns:p14="http://schemas.microsoft.com/office/powerpoint/2010/main" val="93727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12333</TotalTime>
  <Words>3184</Words>
  <Application>Microsoft Office PowerPoint</Application>
  <PresentationFormat>Widescreen</PresentationFormat>
  <Paragraphs>297</Paragraphs>
  <Slides>32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Arial</vt:lpstr>
      <vt:lpstr>Ink Free</vt:lpstr>
      <vt:lpstr>Wingdings</vt:lpstr>
      <vt:lpstr>Calibri Light</vt:lpstr>
      <vt:lpstr>Times New Roman</vt:lpstr>
      <vt:lpstr>Helvetica Neue</vt:lpstr>
      <vt:lpstr>Verdana</vt:lpstr>
      <vt:lpstr>Office Theme</vt:lpstr>
      <vt:lpstr>CS 4530: Fundamentals of Software Engineering Module 1.2: Requirements and User Stories</vt:lpstr>
      <vt:lpstr>Learning Goals for this Lesson</vt:lpstr>
      <vt:lpstr>Overall question: How to make sure we are building the right thing</vt:lpstr>
      <vt:lpstr>Why is requirements analysis hard?</vt:lpstr>
      <vt:lpstr>How do we capture the requirements?</vt:lpstr>
      <vt:lpstr>Common Elements</vt:lpstr>
      <vt:lpstr>Different Methodologies Produce Different Forms of documentation</vt:lpstr>
      <vt:lpstr>We'll use a least-common-denominator approach: user stories</vt:lpstr>
      <vt:lpstr>User Stories document requirements from a user’s point of view</vt:lpstr>
      <vt:lpstr>Properties of a user story</vt:lpstr>
      <vt:lpstr>Examples:</vt:lpstr>
      <vt:lpstr>Conditions of Satisfaction fill in details of the desired behavior</vt:lpstr>
      <vt:lpstr>Examples</vt:lpstr>
      <vt:lpstr>Priorities</vt:lpstr>
      <vt:lpstr>Minimum Viable Product</vt:lpstr>
      <vt:lpstr>The MVP and Your Project Grade</vt:lpstr>
      <vt:lpstr>Another Example: a Pothole reporting system</vt:lpstr>
      <vt:lpstr>User Story #1</vt:lpstr>
      <vt:lpstr>Conditions of Satisfaction</vt:lpstr>
      <vt:lpstr>User Story #2</vt:lpstr>
      <vt:lpstr>Conditions of Satisfaction</vt:lpstr>
      <vt:lpstr>User Story #3</vt:lpstr>
      <vt:lpstr>Conditions of Satisfaction</vt:lpstr>
      <vt:lpstr>Yet another example: a University Transcript database</vt:lpstr>
      <vt:lpstr>User Story</vt:lpstr>
      <vt:lpstr>Satisfaction Conditions</vt:lpstr>
      <vt:lpstr>Non-Functional Requirements capture the quality goals of the system:</vt:lpstr>
      <vt:lpstr>Example:</vt:lpstr>
      <vt:lpstr>Other non-functional requirements</vt:lpstr>
      <vt:lpstr>Still more non-functional requirements</vt:lpstr>
      <vt:lpstr>Writing User Stories: INVEST</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Bhutta, Adeel</cp:lastModifiedBy>
  <cp:revision>202</cp:revision>
  <dcterms:created xsi:type="dcterms:W3CDTF">2021-01-07T15:19:22Z</dcterms:created>
  <dcterms:modified xsi:type="dcterms:W3CDTF">2024-12-30T19:36:18Z</dcterms:modified>
</cp:coreProperties>
</file>